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6" r:id="rId2"/>
    <p:sldId id="256" r:id="rId3"/>
    <p:sldId id="258" r:id="rId4"/>
    <p:sldId id="267" r:id="rId5"/>
    <p:sldId id="268" r:id="rId6"/>
    <p:sldId id="278" r:id="rId7"/>
    <p:sldId id="269" r:id="rId8"/>
    <p:sldId id="277" r:id="rId9"/>
    <p:sldId id="259" r:id="rId10"/>
    <p:sldId id="260" r:id="rId11"/>
    <p:sldId id="275" r:id="rId12"/>
    <p:sldId id="276" r:id="rId13"/>
    <p:sldId id="273" r:id="rId14"/>
    <p:sldId id="274" r:id="rId15"/>
    <p:sldId id="262" r:id="rId16"/>
    <p:sldId id="263" r:id="rId17"/>
    <p:sldId id="264" r:id="rId18"/>
    <p:sldId id="271" r:id="rId19"/>
    <p:sldId id="272" r:id="rId20"/>
    <p:sldId id="27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B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323"/>
    <p:restoredTop sz="97376"/>
  </p:normalViewPr>
  <p:slideViewPr>
    <p:cSldViewPr snapToGrid="0">
      <p:cViewPr varScale="1">
        <p:scale>
          <a:sx n="118" d="100"/>
          <a:sy n="118" d="100"/>
        </p:scale>
        <p:origin x="208" y="1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Jeanette\Dropbox\CEMA\Measles\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K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All samples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Sheet1!$A$3:$A$10</c:f>
              <c:strCache>
                <c:ptCount val="7"/>
                <c:pt idx="0">
                  <c:v>9m-&lt;1yr</c:v>
                </c:pt>
                <c:pt idx="1">
                  <c:v>1yr</c:v>
                </c:pt>
                <c:pt idx="2">
                  <c:v>2yrs</c:v>
                </c:pt>
                <c:pt idx="3">
                  <c:v>3yrs</c:v>
                </c:pt>
                <c:pt idx="4">
                  <c:v>4-8yrs</c:v>
                </c:pt>
                <c:pt idx="5">
                  <c:v>9-14yrs</c:v>
                </c:pt>
                <c:pt idx="6">
                  <c:v>Total</c:v>
                </c:pt>
              </c:strCache>
            </c:strRef>
          </c:cat>
          <c:val>
            <c:numRef>
              <c:f>Sheet1!$B$3:$B$10</c:f>
            </c:numRef>
          </c:val>
          <c:extLst>
            <c:ext xmlns:c16="http://schemas.microsoft.com/office/drawing/2014/chart" uri="{C3380CC4-5D6E-409C-BE32-E72D297353CC}">
              <c16:uniqueId val="{00000000-54FE-7A4F-9735-50600EFF43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Positive samples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Sheet1!$A$3:$A$10</c:f>
              <c:strCache>
                <c:ptCount val="7"/>
                <c:pt idx="0">
                  <c:v>9m-&lt;1yr</c:v>
                </c:pt>
                <c:pt idx="1">
                  <c:v>1yr</c:v>
                </c:pt>
                <c:pt idx="2">
                  <c:v>2yrs</c:v>
                </c:pt>
                <c:pt idx="3">
                  <c:v>3yrs</c:v>
                </c:pt>
                <c:pt idx="4">
                  <c:v>4-8yrs</c:v>
                </c:pt>
                <c:pt idx="5">
                  <c:v>9-14yrs</c:v>
                </c:pt>
                <c:pt idx="6">
                  <c:v>Total</c:v>
                </c:pt>
              </c:strCache>
            </c:strRef>
          </c:cat>
          <c:val>
            <c:numRef>
              <c:f>Sheet1!$C$3:$C$10</c:f>
            </c:numRef>
          </c:val>
          <c:extLst>
            <c:ext xmlns:c16="http://schemas.microsoft.com/office/drawing/2014/chart" uri="{C3380CC4-5D6E-409C-BE32-E72D297353CC}">
              <c16:uniqueId val="{00000001-54FE-7A4F-9735-50600EFF43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Measles immunity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K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Sheet1!$A$3:$A$10</c:f>
              <c:strCache>
                <c:ptCount val="7"/>
                <c:pt idx="0">
                  <c:v>9m-&lt;1yr</c:v>
                </c:pt>
                <c:pt idx="1">
                  <c:v>1yr</c:v>
                </c:pt>
                <c:pt idx="2">
                  <c:v>2yrs</c:v>
                </c:pt>
                <c:pt idx="3">
                  <c:v>3yrs</c:v>
                </c:pt>
                <c:pt idx="4">
                  <c:v>4-8yrs</c:v>
                </c:pt>
                <c:pt idx="5">
                  <c:v>9-14yrs</c:v>
                </c:pt>
                <c:pt idx="6">
                  <c:v>Total</c:v>
                </c:pt>
              </c:strCache>
            </c:strRef>
          </c:cat>
          <c:val>
            <c:numRef>
              <c:f>Sheet1!$D$3:$D$10</c:f>
              <c:numCache>
                <c:formatCode>0%</c:formatCode>
                <c:ptCount val="8"/>
                <c:pt idx="0">
                  <c:v>0.5</c:v>
                </c:pt>
                <c:pt idx="1">
                  <c:v>0.9375</c:v>
                </c:pt>
                <c:pt idx="2">
                  <c:v>0.8936170212765957</c:v>
                </c:pt>
                <c:pt idx="3">
                  <c:v>0.92452830188679247</c:v>
                </c:pt>
                <c:pt idx="4">
                  <c:v>0.96202531645569622</c:v>
                </c:pt>
                <c:pt idx="5">
                  <c:v>0.95945945945945943</c:v>
                </c:pt>
                <c:pt idx="6">
                  <c:v>0.8953722334004024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4FE-7A4F-9735-50600EFF43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2"/>
        <c:overlap val="-27"/>
        <c:axId val="1185327664"/>
        <c:axId val="1185454560"/>
      </c:barChart>
      <c:catAx>
        <c:axId val="1185327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KE"/>
          </a:p>
        </c:txPr>
        <c:crossAx val="1185454560"/>
        <c:crosses val="autoZero"/>
        <c:auto val="1"/>
        <c:lblAlgn val="ctr"/>
        <c:lblOffset val="100"/>
        <c:noMultiLvlLbl val="0"/>
      </c:catAx>
      <c:valAx>
        <c:axId val="1185454560"/>
        <c:scaling>
          <c:orientation val="minMax"/>
          <c:max val="1"/>
        </c:scaling>
        <c:delete val="1"/>
        <c:axPos val="l"/>
        <c:numFmt formatCode="0%" sourceLinked="1"/>
        <c:majorTickMark val="none"/>
        <c:minorTickMark val="none"/>
        <c:tickLblPos val="nextTo"/>
        <c:crossAx val="1185327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K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FAC590-D9AA-BA43-800C-C5B4721C1FC9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3C6B6A-2F5F-A24F-B1D1-1F848374B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78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C6B6A-2F5F-A24F-B1D1-1F848374BC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568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C6B6A-2F5F-A24F-B1D1-1F848374BC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64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then, can we better arrange our interventions so that we achieve our goal and what is stopping us from doing so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C6B6A-2F5F-A24F-B1D1-1F848374BC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751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Focus on sub national variability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C6B6A-2F5F-A24F-B1D1-1F848374BC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1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95% if, we achieved 97% would we achieve more sooner, and without the cost of SIAs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3C6B6A-2F5F-A24F-B1D1-1F848374BCD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81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FA59F-068B-54E7-9580-51A31938B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9C0D1-3A40-5B05-51F8-63D6C69153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61753-A923-D8ED-FC51-C7D4033D5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17BFE-B3A5-9807-370A-EA4A1F817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F7AAD-240F-317A-A593-62BB0659C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956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0C5BA-E88C-53C0-84FB-673277C31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95B756-D568-4185-322D-41A314D7E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7DD99-33A6-7AD8-3E68-D8888D983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08168-4C5C-AEEC-D90A-D9CFA63B5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E6ED9-061F-5FB5-AC48-BF5513A1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08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EBDD89-831D-4736-1353-C94659FE60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423A16-536F-3726-6C94-1E9889C3BE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EC6E8-31E5-F301-6634-EA2EF8347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D4595-CE63-1907-2320-81F0CBDD2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714D7-FDBD-A2CE-CE57-62437ED98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449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078BB-5879-F19D-C4AD-0D478A3FF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EEAA6-0B8D-0169-3E0F-C3BA8BCC1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CEF0D-BC8C-0AFF-1B5C-C6BA1D7D2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B550E-21BF-916D-853A-A10356E7C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0EF83-DA14-BDE9-6814-DEA40EF8B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76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5B884-1E79-F8A7-79A8-7EA0DBD8F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AC6D2-837D-7310-58CE-CDCEF90AE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437E5-E76F-E225-54BF-EBFBFB95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F959B-5A22-FA58-15A7-5731D3E9D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7A1C7-A44A-9B8E-DFA3-13F3C3723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37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FD445-4C81-38C9-A108-C7D1C30E4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D72C-82E3-88F1-41F2-329BA13C94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7C3F8E-3A30-B8B6-96A3-9117EFE01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76E8CF-5D1C-7FD7-ABA8-663EABE57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BDE921-8267-EF92-B050-568B12A88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EB4A4-EC9E-AE8E-C60B-9D0696894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11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DF305-3D75-EAE0-79C0-CF5369337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98841-5446-455F-CEBC-FAFA7495B5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83798-51EA-A924-E494-D3F4B53D8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974050-5C64-DCC9-7ACC-BA44FA3546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137854-BB2E-29DC-EBCF-3153440EC4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A8FF61-15D1-0DD6-06B2-59DBA628B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4983E2-1532-D10A-D6F6-3E3D6654C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09B368-3332-645B-21F1-302ADD331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588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A27D3-1E3B-F8F7-A14A-89C958C3F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AFBFD-EC65-A1FC-FE71-62A9A85F8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4537F9-31F8-D5BF-E90B-17B755B24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F9CC6-CAFA-49B2-1E0C-EA9BA21D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095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36DC14-D24E-5171-6D88-CF9248CF1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53E32A-5723-858F-DD58-A3C8861FF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916C22-5E7E-85E2-02D7-069A56C50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81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F3BB9-DAC1-34C7-F2E8-4456F1578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6FA6-48EC-9AE8-D1F4-1A5428E2E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22EBC6-5752-8F54-DC36-6E90EE0E6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D64C0-5083-A72E-C5FA-F1C20CE6C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575A4-5B8A-BC3A-17D5-C35B59420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60A5A-1ECD-62E6-E393-5756EF45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096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7B1A4-0CBE-7F3F-DB64-448F62A21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F49CE-8E18-B923-E3FC-865486E461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816967-D1D4-E938-6638-78F41DC38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4C6B1-F5EA-F2CA-17FA-94467ACC1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54776-51E4-F5B4-2F86-38E5B4565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96B82F-692A-C4C2-8DE3-D2455DD04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372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334A3A-A23D-4B24-8374-404432039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9B392-1F88-CBCA-B716-48A0A7959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2A2A7-E8B0-A8C5-D6B4-82721E081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FE0946-1505-6C4D-BB3A-B0E2B9121FBF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C8583-7381-61F9-92E1-71BE8AEBC4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186B3-C01D-3535-6071-2436A6CF1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177308-EB25-D54A-ACD0-B3062EB07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76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2C2B8-1B5A-A7BE-9BA2-C8D7CB7EC0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3081" y="868115"/>
            <a:ext cx="9144000" cy="99218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Measles Elimination Strategies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9ACA5-FCC2-B5F5-2F77-94ACA21D4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5202238"/>
            <a:ext cx="9144000" cy="1655762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Goal: </a:t>
            </a:r>
            <a:r>
              <a:rPr lang="en-GB" i="0" u="none" strike="noStrike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Measles elimination in Kenya by 2030 </a:t>
            </a:r>
          </a:p>
          <a:p>
            <a:r>
              <a:rPr lang="en-GB" b="1" dirty="0">
                <a:solidFill>
                  <a:srgbClr val="212121"/>
                </a:solidFill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en-GB" b="1" u="none" strike="noStrike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efined as </a:t>
            </a:r>
            <a:r>
              <a:rPr lang="en-GB" i="1" u="none" strike="noStrike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the absence of endemic measles virus transmission for ≥12 months in the presence of a high-quality surveillance system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C987DAB-C660-6975-E1A3-7393C347583D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1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400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2E413-1CC6-F465-6571-4716A9812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63" y="-78487"/>
            <a:ext cx="11082337" cy="1325563"/>
          </a:xfrm>
        </p:spPr>
        <p:txBody>
          <a:bodyPr>
            <a:normAutofit/>
          </a:bodyPr>
          <a:lstStyle/>
          <a:p>
            <a:r>
              <a:rPr lang="en-US" sz="2800" dirty="0"/>
              <a:t>Agent based model</a:t>
            </a:r>
            <a:br>
              <a:rPr lang="en-US" sz="2800" dirty="0"/>
            </a:br>
            <a:r>
              <a:rPr lang="en-US" sz="2800" dirty="0" err="1"/>
              <a:t>Starsim</a:t>
            </a:r>
            <a:r>
              <a:rPr lang="en-US" sz="2800" dirty="0"/>
              <a:t> (SEIR)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B27B433-E430-3E8A-23ED-567B8F5E64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178695"/>
            <a:ext cx="8077200" cy="507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8E78F8-E568-36D2-3640-042084F8A053}"/>
              </a:ext>
            </a:extLst>
          </p:cNvPr>
          <p:cNvSpPr txBox="1"/>
          <p:nvPr/>
        </p:nvSpPr>
        <p:spPr>
          <a:xfrm>
            <a:off x="271463" y="984510"/>
            <a:ext cx="418178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Setting: </a:t>
            </a:r>
            <a:r>
              <a:rPr lang="en-US" dirty="0"/>
              <a:t>Kenya – Counties</a:t>
            </a:r>
          </a:p>
          <a:p>
            <a:endParaRPr lang="en-US" b="1" dirty="0"/>
          </a:p>
          <a:p>
            <a:r>
              <a:rPr lang="en-US" b="1" dirty="0"/>
              <a:t>Time horizon: </a:t>
            </a:r>
            <a:r>
              <a:rPr lang="en-US" dirty="0"/>
              <a:t>2020 - 2040</a:t>
            </a:r>
          </a:p>
          <a:p>
            <a:endParaRPr lang="en-US" b="1" dirty="0"/>
          </a:p>
          <a:p>
            <a:r>
              <a:rPr lang="en-US" b="1" dirty="0"/>
              <a:t>Parameters</a:t>
            </a:r>
          </a:p>
          <a:p>
            <a:r>
              <a:rPr lang="en-US" dirty="0"/>
              <a:t>Transmissibility: 0.9</a:t>
            </a:r>
          </a:p>
          <a:p>
            <a:r>
              <a:rPr lang="en-US" dirty="0"/>
              <a:t>CFR: 5%</a:t>
            </a:r>
            <a:r>
              <a:rPr lang="en-US" baseline="30000" dirty="0"/>
              <a:t>2</a:t>
            </a:r>
          </a:p>
          <a:p>
            <a:r>
              <a:rPr lang="en-US" dirty="0"/>
              <a:t>Contacts: 4 per </a:t>
            </a:r>
          </a:p>
          <a:p>
            <a:r>
              <a:rPr lang="en-US" dirty="0"/>
              <a:t>Birth rate: 27 per 1000</a:t>
            </a:r>
            <a:r>
              <a:rPr lang="en-US" baseline="30000" dirty="0"/>
              <a:t>1</a:t>
            </a:r>
          </a:p>
          <a:p>
            <a:r>
              <a:rPr lang="en-US" dirty="0"/>
              <a:t>Death rate: 8 per 1000</a:t>
            </a:r>
            <a:r>
              <a:rPr lang="en-US" baseline="30000" dirty="0"/>
              <a:t>1</a:t>
            </a:r>
          </a:p>
          <a:p>
            <a:r>
              <a:rPr lang="en-US" dirty="0"/>
              <a:t>MCV 1 effectiveness: 85%</a:t>
            </a:r>
            <a:r>
              <a:rPr lang="en-US" baseline="30000" dirty="0"/>
              <a:t>2</a:t>
            </a:r>
          </a:p>
          <a:p>
            <a:r>
              <a:rPr lang="en-US" dirty="0"/>
              <a:t>MCV 2 effectiveness: 95%</a:t>
            </a:r>
            <a:r>
              <a:rPr lang="en-US" baseline="30000" dirty="0"/>
              <a:t>2</a:t>
            </a:r>
          </a:p>
          <a:p>
            <a:endParaRPr lang="en-US" dirty="0"/>
          </a:p>
          <a:p>
            <a:r>
              <a:rPr lang="en-US" b="1" dirty="0"/>
              <a:t>Intervention:</a:t>
            </a:r>
          </a:p>
          <a:p>
            <a:r>
              <a:rPr lang="en-US" dirty="0"/>
              <a:t>SIA (measles campaign) </a:t>
            </a:r>
          </a:p>
          <a:p>
            <a:endParaRPr lang="en-US" dirty="0"/>
          </a:p>
          <a:p>
            <a:r>
              <a:rPr lang="en-US" b="1" dirty="0"/>
              <a:t>Outcome: </a:t>
            </a:r>
            <a:r>
              <a:rPr lang="en-US" dirty="0"/>
              <a:t>no. of infections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AA5700-FE20-A79B-A05E-456731E47B02}"/>
              </a:ext>
            </a:extLst>
          </p:cNvPr>
          <p:cNvSpPr txBox="1"/>
          <p:nvPr/>
        </p:nvSpPr>
        <p:spPr>
          <a:xfrm>
            <a:off x="271463" y="5862306"/>
            <a:ext cx="12029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NB: </a:t>
            </a:r>
            <a:r>
              <a:rPr lang="en-US" sz="1600" dirty="0"/>
              <a:t>Additional measles doses beyond MCV1 are to protect children who did not develop protective immunity after the 1</a:t>
            </a:r>
            <a:r>
              <a:rPr lang="en-US" sz="1600" baseline="30000" dirty="0"/>
              <a:t>st</a:t>
            </a:r>
            <a:r>
              <a:rPr lang="en-US" sz="1600" dirty="0"/>
              <a:t> dose. </a:t>
            </a:r>
          </a:p>
          <a:p>
            <a:r>
              <a:rPr lang="en-US" sz="1600" dirty="0"/>
              <a:t>SIAs can reach up to 85% of previously unvaccinated and vaccinated children.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5934A-1D06-2836-817E-E96CF2138508}"/>
              </a:ext>
            </a:extLst>
          </p:cNvPr>
          <p:cNvSpPr txBox="1"/>
          <p:nvPr/>
        </p:nvSpPr>
        <p:spPr>
          <a:xfrm>
            <a:off x="9748318" y="5069241"/>
            <a:ext cx="2443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Figure: </a:t>
            </a:r>
            <a:r>
              <a:rPr lang="en-US" dirty="0"/>
              <a:t>ABM flow chart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7A5BD4-0021-9B34-5308-DB8A591E3BC1}"/>
              </a:ext>
            </a:extLst>
          </p:cNvPr>
          <p:cNvSpPr txBox="1"/>
          <p:nvPr/>
        </p:nvSpPr>
        <p:spPr>
          <a:xfrm>
            <a:off x="271463" y="6515277"/>
            <a:ext cx="1778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1. Macrotrends; 2. WHO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6AE2558-605C-C205-1B99-2556350463B7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10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43697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0D91A95-A54E-F221-9D8F-EC71F18F340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46235" y="976673"/>
          <a:ext cx="5271422" cy="56803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4473">
                  <a:extLst>
                    <a:ext uri="{9D8B030D-6E8A-4147-A177-3AD203B41FA5}">
                      <a16:colId xmlns:a16="http://schemas.microsoft.com/office/drawing/2014/main" val="1650819792"/>
                    </a:ext>
                  </a:extLst>
                </a:gridCol>
                <a:gridCol w="1549650">
                  <a:extLst>
                    <a:ext uri="{9D8B030D-6E8A-4147-A177-3AD203B41FA5}">
                      <a16:colId xmlns:a16="http://schemas.microsoft.com/office/drawing/2014/main" val="2105606880"/>
                    </a:ext>
                  </a:extLst>
                </a:gridCol>
                <a:gridCol w="2137299">
                  <a:extLst>
                    <a:ext uri="{9D8B030D-6E8A-4147-A177-3AD203B41FA5}">
                      <a16:colId xmlns:a16="http://schemas.microsoft.com/office/drawing/2014/main" val="2971750508"/>
                    </a:ext>
                  </a:extLst>
                </a:gridCol>
              </a:tblGrid>
              <a:tr h="781129">
                <a:tc>
                  <a:txBody>
                    <a:bodyPr/>
                    <a:lstStyle/>
                    <a:p>
                      <a:r>
                        <a:rPr lang="en-GB" sz="2000" b="1" dirty="0">
                          <a:solidFill>
                            <a:schemeClr val="tx1"/>
                          </a:solidFill>
                        </a:rPr>
                        <a:t>Measles vaccine dose 1 coverage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dirty="0">
                          <a:solidFill>
                            <a:schemeClr val="tx1"/>
                          </a:solidFill>
                        </a:rPr>
                        <a:t>Measles vaccine dose 2 coverage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>
                          <a:solidFill>
                            <a:schemeClr val="tx1"/>
                          </a:solidFill>
                        </a:rPr>
                        <a:t>Number of years 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545450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4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553963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4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337366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4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273189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4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409135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4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6739790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9892415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31586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70%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710245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80%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482798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333141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6723D06-9B81-4495-D2E8-7C925F498D8B}"/>
              </a:ext>
            </a:extLst>
          </p:cNvPr>
          <p:cNvSpPr txBox="1"/>
          <p:nvPr/>
        </p:nvSpPr>
        <p:spPr>
          <a:xfrm>
            <a:off x="0" y="200957"/>
            <a:ext cx="1241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Results: MCV  coverage that will achieve 2030 elimination strategy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E2A8DE-0884-1A2C-3CCC-9EC0128C49B0}"/>
              </a:ext>
            </a:extLst>
          </p:cNvPr>
          <p:cNvSpPr txBox="1"/>
          <p:nvPr/>
        </p:nvSpPr>
        <p:spPr>
          <a:xfrm>
            <a:off x="6603571" y="976673"/>
            <a:ext cx="543927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u="sng" dirty="0"/>
              <a:t>Makueni County</a:t>
            </a:r>
          </a:p>
          <a:p>
            <a:endParaRPr lang="en-GB" sz="2800" b="1" i="1" u="sng" dirty="0"/>
          </a:p>
          <a:p>
            <a:pPr marL="285750" indent="-285750">
              <a:buFontTx/>
              <a:buChar char="-"/>
            </a:pPr>
            <a:r>
              <a:rPr lang="en-GB" sz="2800" i="1" dirty="0"/>
              <a:t>Scenario: An area with a low incidence of measles (1case per a million)</a:t>
            </a:r>
          </a:p>
          <a:p>
            <a:endParaRPr lang="en-GB" sz="2800" i="1" dirty="0"/>
          </a:p>
          <a:p>
            <a:pPr marL="285750" indent="-285750">
              <a:buFontTx/>
              <a:buChar char="-"/>
            </a:pPr>
            <a:r>
              <a:rPr lang="en-GB" sz="2800" i="1" dirty="0"/>
              <a:t>Maintenance of MCV1 at &gt;95% for 4 years prior to 2020</a:t>
            </a:r>
          </a:p>
          <a:p>
            <a:pPr marL="285750" indent="-285750">
              <a:buFontTx/>
              <a:buChar char="-"/>
            </a:pPr>
            <a:endParaRPr lang="en-GB" sz="2800" i="1" dirty="0"/>
          </a:p>
          <a:p>
            <a:pPr marL="285750" indent="-285750">
              <a:buFontTx/>
              <a:buChar char="-"/>
            </a:pPr>
            <a:r>
              <a:rPr lang="en-GB" sz="2800" i="1" dirty="0"/>
              <a:t>Maintenance of the 95% coverage of MCV1 would reach the county to elimination within the 2030 target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1670EEA-C8EC-06B1-6971-412E71D364E0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11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163091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0D91A95-A54E-F221-9D8F-EC71F18F340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46235" y="976673"/>
          <a:ext cx="5271422" cy="56803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4473">
                  <a:extLst>
                    <a:ext uri="{9D8B030D-6E8A-4147-A177-3AD203B41FA5}">
                      <a16:colId xmlns:a16="http://schemas.microsoft.com/office/drawing/2014/main" val="1650819792"/>
                    </a:ext>
                  </a:extLst>
                </a:gridCol>
                <a:gridCol w="1549650">
                  <a:extLst>
                    <a:ext uri="{9D8B030D-6E8A-4147-A177-3AD203B41FA5}">
                      <a16:colId xmlns:a16="http://schemas.microsoft.com/office/drawing/2014/main" val="2105606880"/>
                    </a:ext>
                  </a:extLst>
                </a:gridCol>
                <a:gridCol w="2137299">
                  <a:extLst>
                    <a:ext uri="{9D8B030D-6E8A-4147-A177-3AD203B41FA5}">
                      <a16:colId xmlns:a16="http://schemas.microsoft.com/office/drawing/2014/main" val="2971750508"/>
                    </a:ext>
                  </a:extLst>
                </a:gridCol>
              </a:tblGrid>
              <a:tr h="781129">
                <a:tc>
                  <a:txBody>
                    <a:bodyPr/>
                    <a:lstStyle/>
                    <a:p>
                      <a:r>
                        <a:rPr lang="en-GB" sz="2000" b="1" dirty="0">
                          <a:solidFill>
                            <a:schemeClr val="tx1"/>
                          </a:solidFill>
                        </a:rPr>
                        <a:t>Measles vaccine dose 1 coverage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dirty="0">
                          <a:solidFill>
                            <a:schemeClr val="tx1"/>
                          </a:solidFill>
                        </a:rPr>
                        <a:t>Measles vaccine dose 2 coverage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>
                          <a:solidFill>
                            <a:schemeClr val="tx1"/>
                          </a:solidFill>
                        </a:rPr>
                        <a:t>Number of years 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545450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&gt;20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553963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&gt;20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337366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&gt;20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273189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&gt;20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409135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40%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&gt;20 (2045)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6739790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9892415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31586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70%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710245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482798"/>
                  </a:ext>
                </a:extLst>
              </a:tr>
              <a:tr h="436973"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333141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AE2A8DE-0884-1A2C-3CCC-9EC0128C49B0}"/>
              </a:ext>
            </a:extLst>
          </p:cNvPr>
          <p:cNvSpPr txBox="1"/>
          <p:nvPr/>
        </p:nvSpPr>
        <p:spPr>
          <a:xfrm>
            <a:off x="6467384" y="1228397"/>
            <a:ext cx="553654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u="sng" dirty="0"/>
              <a:t>Kisumu County</a:t>
            </a:r>
          </a:p>
          <a:p>
            <a:endParaRPr lang="en-GB" sz="2800" b="1" i="1" u="sng" dirty="0"/>
          </a:p>
          <a:p>
            <a:pPr marL="285750" indent="-285750">
              <a:buFontTx/>
              <a:buChar char="-"/>
            </a:pPr>
            <a:r>
              <a:rPr lang="en-GB" sz="2800" i="1" dirty="0"/>
              <a:t>Scenario: An area with a moderate incidence of measles (300 cases per a million)</a:t>
            </a:r>
          </a:p>
          <a:p>
            <a:endParaRPr lang="en-GB" sz="2800" i="1" dirty="0"/>
          </a:p>
          <a:p>
            <a:pPr marL="285750" indent="-285750">
              <a:buFontTx/>
              <a:buChar char="-"/>
            </a:pPr>
            <a:r>
              <a:rPr lang="en-GB" sz="2800" i="1" dirty="0"/>
              <a:t>Maintenance of MCV1 at &gt;80% but less than 95% for 4 years prior to 2020 and MCV2 at 80%</a:t>
            </a:r>
          </a:p>
          <a:p>
            <a:endParaRPr lang="en-GB" sz="2800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BAF9A-9E27-CBAD-5B4A-32786E405733}"/>
              </a:ext>
            </a:extLst>
          </p:cNvPr>
          <p:cNvSpPr txBox="1"/>
          <p:nvPr/>
        </p:nvSpPr>
        <p:spPr>
          <a:xfrm>
            <a:off x="0" y="200957"/>
            <a:ext cx="1241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Results: MCV  coverage that will achieve 2030 elimination strategy</a:t>
            </a:r>
          </a:p>
        </p:txBody>
      </p:sp>
    </p:spTree>
    <p:extLst>
      <p:ext uri="{BB962C8B-B14F-4D97-AF65-F5344CB8AC3E}">
        <p14:creationId xmlns:p14="http://schemas.microsoft.com/office/powerpoint/2010/main" val="2827336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9C3C56-36FB-DCD5-6484-A6DB6DA118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423" b="430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C6C208-7B35-8794-EA56-52E2AE34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Putting our heads together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18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4EFB2-F393-9C95-A0F4-5B88E2CC3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365125"/>
            <a:ext cx="11100881" cy="1325563"/>
          </a:xfrm>
        </p:spPr>
        <p:txBody>
          <a:bodyPr/>
          <a:lstStyle/>
          <a:p>
            <a:r>
              <a:rPr lang="en-US" dirty="0"/>
              <a:t>Interventions required to meet  2030 elimination targets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88F619-7472-C9A7-EF45-217D14AAA5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1727" y="559678"/>
            <a:ext cx="6852772" cy="6852772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72F34C3-C892-9587-09CF-C29AD2D9C28C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14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980816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A3E80F6-2B2C-2C03-A736-5F1223E92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77" t="33935" r="30055" b="22177"/>
          <a:stretch/>
        </p:blipFill>
        <p:spPr>
          <a:xfrm>
            <a:off x="8308366" y="1206508"/>
            <a:ext cx="3704898" cy="21319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9DA108-5960-53E1-9056-13858A10E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40" y="43276"/>
            <a:ext cx="10515600" cy="1325563"/>
          </a:xfrm>
        </p:spPr>
        <p:txBody>
          <a:bodyPr/>
          <a:lstStyle/>
          <a:p>
            <a:r>
              <a:rPr lang="en-US" dirty="0"/>
              <a:t>Uncertainty and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F6B38-2D5A-D1E4-A48D-73CC2AF8B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53" y="1236214"/>
            <a:ext cx="8113813" cy="4351338"/>
          </a:xfrm>
        </p:spPr>
        <p:txBody>
          <a:bodyPr/>
          <a:lstStyle/>
          <a:p>
            <a:r>
              <a:rPr lang="en-US" dirty="0"/>
              <a:t>Assumptions – random contact rates, vaccine effectiveness, campaign coverage (reaching the unvaccinated child), perfect surveillance system</a:t>
            </a:r>
          </a:p>
          <a:p>
            <a:r>
              <a:rPr lang="en-US" dirty="0"/>
              <a:t>Incorporating uncertainty/stochasticity for incidence of measles cases (cross sub count/border movements)</a:t>
            </a:r>
          </a:p>
          <a:p>
            <a:r>
              <a:rPr lang="en-US" dirty="0"/>
              <a:t>Incorporating uncertainty around results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7A0B3A4-535F-A580-7F2E-0D03BC68A2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0800698"/>
              </p:ext>
            </p:extLst>
          </p:nvPr>
        </p:nvGraphicFramePr>
        <p:xfrm>
          <a:off x="7806407" y="3338457"/>
          <a:ext cx="5108027" cy="35195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B426595-5B3F-5747-555C-2D064E0836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873" t="31339" r="39791" b="32314"/>
          <a:stretch/>
        </p:blipFill>
        <p:spPr>
          <a:xfrm>
            <a:off x="4296815" y="4372862"/>
            <a:ext cx="3418539" cy="2025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BA3F63-7882-2339-884E-E24F36CB39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496" t="33335" r="19709" b="36207"/>
          <a:stretch/>
        </p:blipFill>
        <p:spPr>
          <a:xfrm>
            <a:off x="194553" y="4924771"/>
            <a:ext cx="3954822" cy="1325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C22DDC-ECB4-820F-2657-64F8437CDF38}"/>
              </a:ext>
            </a:extLst>
          </p:cNvPr>
          <p:cNvSpPr txBox="1"/>
          <p:nvPr/>
        </p:nvSpPr>
        <p:spPr>
          <a:xfrm>
            <a:off x="5359300" y="6398664"/>
            <a:ext cx="1397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HIV, wasting</a:t>
            </a:r>
          </a:p>
        </p:txBody>
      </p:sp>
    </p:spTree>
    <p:extLst>
      <p:ext uri="{BB962C8B-B14F-4D97-AF65-F5344CB8AC3E}">
        <p14:creationId xmlns:p14="http://schemas.microsoft.com/office/powerpoint/2010/main" val="4243820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EE6E6-563F-BAFD-E71F-E94E204C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E8E60-CED9-CC33-AD04-1FEB30DEE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Differences in measles incidence and MCV coverage between sub national units </a:t>
            </a:r>
          </a:p>
          <a:p>
            <a:r>
              <a:rPr lang="en-US" dirty="0"/>
              <a:t>A uniform strategy to eliminate measles in Kenya is not appropriate – wastage of resources</a:t>
            </a:r>
          </a:p>
          <a:p>
            <a:r>
              <a:rPr lang="en-US" dirty="0"/>
              <a:t>Precision in administering interventions could help us reach our 2030 targets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23D281-4804-9441-E94F-E5568B7924CC}"/>
              </a:ext>
            </a:extLst>
          </p:cNvPr>
          <p:cNvSpPr txBox="1"/>
          <p:nvPr/>
        </p:nvSpPr>
        <p:spPr>
          <a:xfrm>
            <a:off x="1760705" y="4687819"/>
            <a:ext cx="35428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AT WHAT COST?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6BE763-F825-CE47-D402-B56F838972D4}"/>
              </a:ext>
            </a:extLst>
          </p:cNvPr>
          <p:cNvSpPr txBox="1"/>
          <p:nvPr/>
        </p:nvSpPr>
        <p:spPr>
          <a:xfrm>
            <a:off x="527295" y="5971435"/>
            <a:ext cx="60096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ECONOMIC EVALUATION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AC07E0-68AF-EBED-6967-9C64F7ACB1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36" t="14216" r="23446" b="62115"/>
          <a:stretch/>
        </p:blipFill>
        <p:spPr>
          <a:xfrm>
            <a:off x="6332518" y="4404832"/>
            <a:ext cx="5637988" cy="160642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6A7BB28-E646-1E35-9F81-A80973C19A81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16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18271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A45F-2BA7-F067-60B0-25598B237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549A95-56AF-1057-BDBE-A7C87E4E7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066006"/>
            <a:ext cx="5157787" cy="823912"/>
          </a:xfrm>
        </p:spPr>
        <p:txBody>
          <a:bodyPr>
            <a:normAutofit/>
          </a:bodyPr>
          <a:lstStyle/>
          <a:p>
            <a:r>
              <a:rPr lang="en-US" sz="2800" dirty="0"/>
              <a:t>Model improvement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0366020-BBBB-83EA-9E54-C22BAD94F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9918"/>
            <a:ext cx="5157787" cy="429974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Inclusion of age categories &amp; Kenya contact patterns into model structure</a:t>
            </a:r>
          </a:p>
          <a:p>
            <a:endParaRPr lang="en-US" dirty="0"/>
          </a:p>
          <a:p>
            <a:r>
              <a:rPr lang="en-US" dirty="0"/>
              <a:t>Incorporation of effects of HIV and wasting on developing immunity</a:t>
            </a:r>
          </a:p>
          <a:p>
            <a:endParaRPr lang="en-US" dirty="0"/>
          </a:p>
          <a:p>
            <a:r>
              <a:rPr lang="en-US" dirty="0"/>
              <a:t>Fit model to Kenya data</a:t>
            </a:r>
          </a:p>
          <a:p>
            <a:endParaRPr lang="en-US" dirty="0"/>
          </a:p>
          <a:p>
            <a:r>
              <a:rPr lang="en-US" dirty="0"/>
              <a:t>Test different SIA scenarios at a sub national level (sub county)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349D601-F3CB-85E3-036E-438B3930F5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66006"/>
            <a:ext cx="5183188" cy="823912"/>
          </a:xfrm>
        </p:spPr>
        <p:txBody>
          <a:bodyPr>
            <a:normAutofit/>
          </a:bodyPr>
          <a:lstStyle/>
          <a:p>
            <a:r>
              <a:rPr lang="en-US" sz="2800" dirty="0"/>
              <a:t>Outputs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CE015A0-3D7D-6A07-6C7D-F913DED484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9918"/>
            <a:ext cx="5183188" cy="429974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Sub county analysis</a:t>
            </a:r>
          </a:p>
          <a:p>
            <a:endParaRPr lang="en-US" dirty="0"/>
          </a:p>
          <a:p>
            <a:r>
              <a:rPr lang="en-US" dirty="0"/>
              <a:t>Optimal number and frequency of SIAs to reach elimination goal (at the sub county level)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Cost effectiveness analysis of SIA – what is the cost of reaching 1 unvaccinated child through SIA  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B1EF62F-8C4F-D8ED-B69E-2CD7B4D49F96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17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406679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tanding together outside&#10;&#10;Description automatically generated">
            <a:extLst>
              <a:ext uri="{FF2B5EF4-FFF2-40B4-BE49-F238E27FC236}">
                <a16:creationId xmlns:a16="http://schemas.microsoft.com/office/drawing/2014/main" id="{49F36101-FA13-8FB5-7581-7B6FD57B42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BF51A9-9728-6CD5-A52B-150B5D967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Acknowledgements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213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0845306-51B6-8348-381E-48A9CC7B74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01" b="15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E2C0E-2D01-38CE-8164-A3CBFD089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Time for Q and 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8377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B6DF8B-6DD7-AE56-C750-0EFA853AC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333" y="470982"/>
            <a:ext cx="5595937" cy="55959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BE85A8-B0A5-8435-DB67-97139CE8BB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010" t="9412" r="20159" b="1764"/>
          <a:stretch/>
        </p:blipFill>
        <p:spPr>
          <a:xfrm>
            <a:off x="1271587" y="228600"/>
            <a:ext cx="3328988" cy="4314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17E7C4-0C26-F74D-B660-9CC5DCC9BE43}"/>
              </a:ext>
            </a:extLst>
          </p:cNvPr>
          <p:cNvSpPr txBox="1"/>
          <p:nvPr/>
        </p:nvSpPr>
        <p:spPr>
          <a:xfrm>
            <a:off x="222470" y="4543425"/>
            <a:ext cx="5373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b="0" dirty="0">
                <a:effectLst/>
                <a:latin typeface="Europa"/>
              </a:rPr>
              <a:t>Eliminate measles in at least five WHO regions by 2020 </a:t>
            </a:r>
            <a:endParaRPr lang="en-GB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A1A1C8-6B5F-DDE7-6A05-6DCCF30C10F7}"/>
              </a:ext>
            </a:extLst>
          </p:cNvPr>
          <p:cNvSpPr txBox="1"/>
          <p:nvPr/>
        </p:nvSpPr>
        <p:spPr>
          <a:xfrm>
            <a:off x="222469" y="5052328"/>
            <a:ext cx="53739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0" i="0" u="none" strike="noStrike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Achieve measles elimination in 80% of countries in AFRICA by 2030</a:t>
            </a:r>
          </a:p>
          <a:p>
            <a:pPr algn="ctr"/>
            <a:endParaRPr lang="en-GB" dirty="0">
              <a:solidFill>
                <a:srgbClr val="212121"/>
              </a:solidFill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GB" dirty="0">
                <a:solidFill>
                  <a:srgbClr val="212121"/>
                </a:solidFill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95% MCV1 and 2 coverage with SIAs to maintain population immunity at 95%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2DE06ED-66F4-B100-EF19-2660BDACA67B}"/>
              </a:ext>
            </a:extLst>
          </p:cNvPr>
          <p:cNvCxnSpPr>
            <a:cxnSpLocks/>
          </p:cNvCxnSpPr>
          <p:nvPr/>
        </p:nvCxnSpPr>
        <p:spPr>
          <a:xfrm>
            <a:off x="222469" y="4729163"/>
            <a:ext cx="537390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EDDD00B-F8F5-5931-17D8-6459D81376F7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2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32236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39C9B-87AE-9A15-63A9-9D7A69D7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5657850" y="-1345009"/>
            <a:ext cx="876300" cy="4351338"/>
          </a:xfrm>
        </p:spPr>
        <p:txBody>
          <a:bodyPr vert="vert270">
            <a:normAutofit/>
          </a:bodyPr>
          <a:lstStyle/>
          <a:p>
            <a:pPr algn="ctr"/>
            <a:r>
              <a:rPr lang="en-US" dirty="0"/>
              <a:t>Thank you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2266C9-9831-F6AC-5F29-DC206867FA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992"/>
          <a:stretch/>
        </p:blipFill>
        <p:spPr>
          <a:xfrm>
            <a:off x="435175" y="392510"/>
            <a:ext cx="3783548" cy="5865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61EBDA-51B7-30C4-4595-405EA95D1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335" y="1841302"/>
            <a:ext cx="4233862" cy="31753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6595FD-67EE-3147-837F-E44067784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0613" y="2471738"/>
            <a:ext cx="2789500" cy="209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003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955C1-ABF1-BDD1-CC9D-4BB5916B8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821" y="261142"/>
            <a:ext cx="10515600" cy="1325563"/>
          </a:xfrm>
        </p:spPr>
        <p:txBody>
          <a:bodyPr/>
          <a:lstStyle/>
          <a:p>
            <a:r>
              <a:rPr lang="en-US" dirty="0"/>
              <a:t>Research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8FF7B-49CD-F06E-F9E8-08A68A5B7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6" y="1582737"/>
            <a:ext cx="3581400" cy="4699309"/>
          </a:xfrm>
        </p:spPr>
        <p:txBody>
          <a:bodyPr>
            <a:normAutofit fontScale="92500"/>
          </a:bodyPr>
          <a:lstStyle/>
          <a:p>
            <a:r>
              <a:rPr lang="en-US" dirty="0"/>
              <a:t>Measles transmission continues despite improvements in measles vaccination</a:t>
            </a:r>
          </a:p>
          <a:p>
            <a:endParaRPr lang="en-US" dirty="0"/>
          </a:p>
          <a:p>
            <a:r>
              <a:rPr lang="en-US" dirty="0"/>
              <a:t>Most countries failed to meet 2020 targets</a:t>
            </a:r>
          </a:p>
          <a:p>
            <a:endParaRPr lang="en-US" dirty="0"/>
          </a:p>
          <a:p>
            <a:r>
              <a:rPr lang="en-US" dirty="0"/>
              <a:t>Kenya reports up to 3000 cases each year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F2387E-0FDF-B2E0-5F16-9F352FD80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012" y="685800"/>
            <a:ext cx="7772400" cy="5486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76BC00-28CE-20B2-442D-AE0C5723E2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76" y="643424"/>
            <a:ext cx="7772400" cy="54864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1CA16-6835-9F7C-3B40-D739861B70B5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3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1246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ABBC2-3921-A41E-C5CE-0077AE9D3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524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MCV 1 coverage Kenya in 2023 (83%)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F20590-D60F-12BC-7F51-005AC0E72A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451"/>
          <a:stretch/>
        </p:blipFill>
        <p:spPr>
          <a:xfrm>
            <a:off x="625826" y="1558926"/>
            <a:ext cx="5163787" cy="49339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1CABDA-A0CA-B459-AD5B-7514EBCAEF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07"/>
          <a:stretch/>
        </p:blipFill>
        <p:spPr>
          <a:xfrm>
            <a:off x="6402389" y="1558926"/>
            <a:ext cx="5313361" cy="50313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8181C2-6507-EF9C-D258-A8628450FB0A}"/>
              </a:ext>
            </a:extLst>
          </p:cNvPr>
          <p:cNvSpPr txBox="1"/>
          <p:nvPr/>
        </p:nvSpPr>
        <p:spPr>
          <a:xfrm>
            <a:off x="214313" y="1843088"/>
            <a:ext cx="1657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County estimates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0FB0E4-AF6A-6E5B-AB48-06ACBB93B64F}"/>
              </a:ext>
            </a:extLst>
          </p:cNvPr>
          <p:cNvSpPr txBox="1"/>
          <p:nvPr/>
        </p:nvSpPr>
        <p:spPr>
          <a:xfrm>
            <a:off x="5789612" y="1690688"/>
            <a:ext cx="1657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Sub county estimates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315D4F5-42DC-952D-9C4F-22E3A483ED5D}"/>
              </a:ext>
            </a:extLst>
          </p:cNvPr>
          <p:cNvSpPr/>
          <p:nvPr/>
        </p:nvSpPr>
        <p:spPr>
          <a:xfrm>
            <a:off x="5272088" y="3429000"/>
            <a:ext cx="1800225" cy="754916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4AE316E-152B-B42A-5EBD-33C15DBBB3C6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4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2842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ABBC2-3921-A41E-C5CE-0077AE9D3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345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MCV 2 coverage Kenya in 2023 (62%)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8181C2-6507-EF9C-D258-A8628450FB0A}"/>
              </a:ext>
            </a:extLst>
          </p:cNvPr>
          <p:cNvSpPr txBox="1"/>
          <p:nvPr/>
        </p:nvSpPr>
        <p:spPr>
          <a:xfrm>
            <a:off x="214313" y="1843088"/>
            <a:ext cx="1657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County estimates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0FB0E4-AF6A-6E5B-AB48-06ACBB93B64F}"/>
              </a:ext>
            </a:extLst>
          </p:cNvPr>
          <p:cNvSpPr txBox="1"/>
          <p:nvPr/>
        </p:nvSpPr>
        <p:spPr>
          <a:xfrm>
            <a:off x="5789612" y="1690688"/>
            <a:ext cx="1657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Sub county estimates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315D4F5-42DC-952D-9C4F-22E3A483ED5D}"/>
              </a:ext>
            </a:extLst>
          </p:cNvPr>
          <p:cNvSpPr/>
          <p:nvPr/>
        </p:nvSpPr>
        <p:spPr>
          <a:xfrm>
            <a:off x="5272088" y="3429000"/>
            <a:ext cx="1800225" cy="754916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746990-996C-44BD-1988-C35BD520DC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07"/>
          <a:stretch/>
        </p:blipFill>
        <p:spPr>
          <a:xfrm>
            <a:off x="642937" y="1585913"/>
            <a:ext cx="4924425" cy="46827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7C1285-5C23-93AB-9843-34665DC6E2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25"/>
          <a:stretch/>
        </p:blipFill>
        <p:spPr>
          <a:xfrm>
            <a:off x="6624640" y="1610669"/>
            <a:ext cx="5211821" cy="488220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DE4BD9B-B305-20DB-64B7-BFE4FC53C87E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5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6959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D00EF-0F20-97D5-E856-166DE1968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4B837-AB40-1D51-F462-2EFAD33B2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345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WHO recommended vaccination coverage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5E11A5B-7B25-1F71-FD07-2DEFD9236A6F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6</a:t>
            </a:fld>
            <a:endParaRPr lang="en-KE"/>
          </a:p>
        </p:txBody>
      </p:sp>
      <p:pic>
        <p:nvPicPr>
          <p:cNvPr id="12" name="Picture 11" descr="A screenshot of a graph&#10;&#10;Description automatically generated">
            <a:extLst>
              <a:ext uri="{FF2B5EF4-FFF2-40B4-BE49-F238E27FC236}">
                <a16:creationId xmlns:a16="http://schemas.microsoft.com/office/drawing/2014/main" id="{845F4CAB-DEF4-1136-122A-837DADFDB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3143" y="1648460"/>
            <a:ext cx="7772400" cy="4663440"/>
          </a:xfrm>
          <a:prstGeom prst="rect">
            <a:avLst/>
          </a:prstGeom>
        </p:spPr>
      </p:pic>
      <p:pic>
        <p:nvPicPr>
          <p:cNvPr id="14" name="Picture 13" descr="A group of maps of different states&#10;&#10;Description automatically generated">
            <a:extLst>
              <a:ext uri="{FF2B5EF4-FFF2-40B4-BE49-F238E27FC236}">
                <a16:creationId xmlns:a16="http://schemas.microsoft.com/office/drawing/2014/main" id="{C85E2BD5-A957-EE40-4544-95C2357FC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6029" y="1648460"/>
            <a:ext cx="7772400" cy="46634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DB09DF5-4462-7739-81F9-C97AAC853086}"/>
              </a:ext>
            </a:extLst>
          </p:cNvPr>
          <p:cNvSpPr txBox="1"/>
          <p:nvPr/>
        </p:nvSpPr>
        <p:spPr>
          <a:xfrm>
            <a:off x="0" y="1648460"/>
            <a:ext cx="1087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MCV1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8F8312-F34C-B3E8-5A85-003AC4557E1E}"/>
              </a:ext>
            </a:extLst>
          </p:cNvPr>
          <p:cNvSpPr txBox="1"/>
          <p:nvPr/>
        </p:nvSpPr>
        <p:spPr>
          <a:xfrm>
            <a:off x="5929313" y="1648459"/>
            <a:ext cx="1657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MCV2</a:t>
            </a:r>
          </a:p>
        </p:txBody>
      </p:sp>
    </p:spTree>
    <p:extLst>
      <p:ext uri="{BB962C8B-B14F-4D97-AF65-F5344CB8AC3E}">
        <p14:creationId xmlns:p14="http://schemas.microsoft.com/office/powerpoint/2010/main" val="2698871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number of different colored lines&#10;&#10;Description automatically generated">
            <a:extLst>
              <a:ext uri="{FF2B5EF4-FFF2-40B4-BE49-F238E27FC236}">
                <a16:creationId xmlns:a16="http://schemas.microsoft.com/office/drawing/2014/main" id="{9DC6F4F7-1503-A3F5-C922-7500CCEB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3" y="1471612"/>
            <a:ext cx="10772776" cy="5386388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5651C31E-4A7E-A449-7FE8-D99FEF55A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13" y="146049"/>
            <a:ext cx="12053887" cy="1325563"/>
          </a:xfrm>
        </p:spPr>
        <p:txBody>
          <a:bodyPr/>
          <a:lstStyle/>
          <a:p>
            <a:pPr algn="ctr"/>
            <a:r>
              <a:rPr lang="en-US" dirty="0"/>
              <a:t>MCV coverage and measles infections in Kenya </a:t>
            </a:r>
            <a:br>
              <a:rPr lang="en-US" dirty="0"/>
            </a:br>
            <a:r>
              <a:rPr lang="en-US" dirty="0"/>
              <a:t>Jan ‘20 – Dec ‘23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914E9C-7798-EE9F-4985-90EA447E433E}"/>
              </a:ext>
            </a:extLst>
          </p:cNvPr>
          <p:cNvSpPr txBox="1"/>
          <p:nvPr/>
        </p:nvSpPr>
        <p:spPr>
          <a:xfrm>
            <a:off x="11153776" y="5557659"/>
            <a:ext cx="12811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MCV1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MCV 2</a:t>
            </a:r>
          </a:p>
          <a:p>
            <a:r>
              <a:rPr lang="en-US" b="1" dirty="0">
                <a:solidFill>
                  <a:srgbClr val="FF0000"/>
                </a:solidFill>
              </a:rPr>
              <a:t>Measles</a:t>
            </a:r>
          </a:p>
          <a:p>
            <a:r>
              <a:rPr lang="en-US" b="1" dirty="0">
                <a:solidFill>
                  <a:srgbClr val="FF0000"/>
                </a:solidFill>
              </a:rPr>
              <a:t>cases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55DBE3-6E5A-C1E5-7F2E-E57CCC7AA56A}"/>
              </a:ext>
            </a:extLst>
          </p:cNvPr>
          <p:cNvCxnSpPr>
            <a:cxnSpLocks/>
          </p:cNvCxnSpPr>
          <p:nvPr/>
        </p:nvCxnSpPr>
        <p:spPr>
          <a:xfrm>
            <a:off x="10715625" y="5729288"/>
            <a:ext cx="438151" cy="0"/>
          </a:xfrm>
          <a:prstGeom prst="line">
            <a:avLst/>
          </a:prstGeom>
          <a:ln w="5715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046E209-1D3A-1F14-2687-407AA95B660C}"/>
              </a:ext>
            </a:extLst>
          </p:cNvPr>
          <p:cNvCxnSpPr>
            <a:cxnSpLocks/>
          </p:cNvCxnSpPr>
          <p:nvPr/>
        </p:nvCxnSpPr>
        <p:spPr>
          <a:xfrm>
            <a:off x="10715625" y="6024563"/>
            <a:ext cx="438151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2DB078-9974-6CFC-A083-15F1010B228D}"/>
              </a:ext>
            </a:extLst>
          </p:cNvPr>
          <p:cNvCxnSpPr>
            <a:cxnSpLocks/>
          </p:cNvCxnSpPr>
          <p:nvPr/>
        </p:nvCxnSpPr>
        <p:spPr>
          <a:xfrm>
            <a:off x="10715625" y="6276976"/>
            <a:ext cx="438151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1860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BFBE3-F953-4872-9874-CB6E7F2C3A43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8</a:t>
            </a:fld>
            <a:endParaRPr lang="en-KE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3F89C27-628D-C809-CE7C-D55D87375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254" y="1455278"/>
            <a:ext cx="3581400" cy="4252105"/>
          </a:xfrm>
        </p:spPr>
        <p:txBody>
          <a:bodyPr>
            <a:normAutofit/>
          </a:bodyPr>
          <a:lstStyle/>
          <a:p>
            <a:r>
              <a:rPr lang="en-US" dirty="0"/>
              <a:t>Turkana county has had periodic measles incidence</a:t>
            </a:r>
          </a:p>
          <a:p>
            <a:r>
              <a:rPr lang="en-US" dirty="0"/>
              <a:t>Most counties had &lt;250 measles incidence.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EA7CE9-A784-7A71-5C5A-22B27DB62193}"/>
              </a:ext>
            </a:extLst>
          </p:cNvPr>
          <p:cNvSpPr txBox="1"/>
          <p:nvPr/>
        </p:nvSpPr>
        <p:spPr>
          <a:xfrm>
            <a:off x="581026" y="208484"/>
            <a:ext cx="3581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County measles incidence </a:t>
            </a:r>
            <a:endParaRPr lang="en-KE" sz="36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7743ED-C731-480D-C1C7-D98FBF15EB8E}"/>
              </a:ext>
            </a:extLst>
          </p:cNvPr>
          <p:cNvSpPr txBox="1"/>
          <p:nvPr/>
        </p:nvSpPr>
        <p:spPr>
          <a:xfrm rot="18800580">
            <a:off x="4065101" y="2920136"/>
            <a:ext cx="1014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1600" i="1" dirty="0"/>
              <a:t>Turkana</a:t>
            </a:r>
            <a:r>
              <a:rPr lang="en-KE" dirty="0"/>
              <a:t> </a:t>
            </a:r>
          </a:p>
        </p:txBody>
      </p:sp>
      <p:pic>
        <p:nvPicPr>
          <p:cNvPr id="20" name="Picture 1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6964456-7279-A4F2-48E7-1ABADB722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800" y="-529200"/>
            <a:ext cx="7387200" cy="7387200"/>
          </a:xfrm>
          <a:prstGeom prst="rect">
            <a:avLst/>
          </a:prstGeom>
        </p:spPr>
      </p:pic>
      <p:sp useBgFill="1">
        <p:nvSpPr>
          <p:cNvPr id="14" name="Down Arrow 13">
            <a:extLst>
              <a:ext uri="{FF2B5EF4-FFF2-40B4-BE49-F238E27FC236}">
                <a16:creationId xmlns:a16="http://schemas.microsoft.com/office/drawing/2014/main" id="{6AB248B0-8034-B97F-F76A-E22C6564032B}"/>
              </a:ext>
            </a:extLst>
          </p:cNvPr>
          <p:cNvSpPr/>
          <p:nvPr/>
        </p:nvSpPr>
        <p:spPr>
          <a:xfrm rot="18626328">
            <a:off x="4824889" y="3179535"/>
            <a:ext cx="45719" cy="68475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 useBgFill="1">
        <p:nvSpPr>
          <p:cNvPr id="16" name="Down Arrow 15">
            <a:extLst>
              <a:ext uri="{FF2B5EF4-FFF2-40B4-BE49-F238E27FC236}">
                <a16:creationId xmlns:a16="http://schemas.microsoft.com/office/drawing/2014/main" id="{E069551D-9E86-6BE6-F5CA-F55ECD73BDCC}"/>
              </a:ext>
            </a:extLst>
          </p:cNvPr>
          <p:cNvSpPr/>
          <p:nvPr/>
        </p:nvSpPr>
        <p:spPr>
          <a:xfrm rot="7553769">
            <a:off x="9063729" y="4784622"/>
            <a:ext cx="45719" cy="86475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3F7B68-CF82-1B3E-C177-C74BFBC46FA1}"/>
              </a:ext>
            </a:extLst>
          </p:cNvPr>
          <p:cNvSpPr txBox="1"/>
          <p:nvPr/>
        </p:nvSpPr>
        <p:spPr>
          <a:xfrm rot="19443866">
            <a:off x="9175481" y="5304366"/>
            <a:ext cx="1014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1600" i="1" dirty="0"/>
              <a:t>Garissa</a:t>
            </a:r>
            <a:r>
              <a:rPr lang="en-K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9964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D3453-4393-C936-F4D0-997686D10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-206375"/>
            <a:ext cx="10515600" cy="1325563"/>
          </a:xfrm>
        </p:spPr>
        <p:txBody>
          <a:bodyPr/>
          <a:lstStyle/>
          <a:p>
            <a:r>
              <a:rPr lang="en-US" dirty="0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4E974-1DFC-2162-D3BC-1025E213E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817542"/>
            <a:ext cx="11658600" cy="464504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How frequently should supplementary measles campaigns be conducted in Kenya given varying measles vaccine coverage at the sub national level in order to achieve measles elimination before 2030?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917F3DE6-A860-F675-B5D7-BCDA80753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3" y="2143105"/>
            <a:ext cx="10415587" cy="4600575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D34AC52F-E11F-AB56-AA43-F6B9DF580008}"/>
              </a:ext>
            </a:extLst>
          </p:cNvPr>
          <p:cNvSpPr/>
          <p:nvPr/>
        </p:nvSpPr>
        <p:spPr>
          <a:xfrm>
            <a:off x="2676524" y="3951257"/>
            <a:ext cx="214313" cy="600075"/>
          </a:xfrm>
          <a:prstGeom prst="down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AF258137-ED27-5006-02B1-0F37B44DE9CD}"/>
              </a:ext>
            </a:extLst>
          </p:cNvPr>
          <p:cNvSpPr/>
          <p:nvPr/>
        </p:nvSpPr>
        <p:spPr>
          <a:xfrm>
            <a:off x="6153146" y="4969669"/>
            <a:ext cx="214313" cy="600075"/>
          </a:xfrm>
          <a:prstGeom prst="down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A6764B7B-52FB-2C7E-64FD-4F37F4D121F6}"/>
              </a:ext>
            </a:extLst>
          </p:cNvPr>
          <p:cNvSpPr/>
          <p:nvPr/>
        </p:nvSpPr>
        <p:spPr>
          <a:xfrm>
            <a:off x="8280795" y="4668838"/>
            <a:ext cx="214313" cy="600075"/>
          </a:xfrm>
          <a:prstGeom prst="down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9EDABFE0-C7CE-94B0-F5CC-516882D708E1}"/>
              </a:ext>
            </a:extLst>
          </p:cNvPr>
          <p:cNvSpPr/>
          <p:nvPr/>
        </p:nvSpPr>
        <p:spPr>
          <a:xfrm>
            <a:off x="1052511" y="4143354"/>
            <a:ext cx="214313" cy="600075"/>
          </a:xfrm>
          <a:prstGeom prst="down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25FE04C3-4A35-69B9-1B2B-017B5D3C23FC}"/>
              </a:ext>
            </a:extLst>
          </p:cNvPr>
          <p:cNvSpPr/>
          <p:nvPr/>
        </p:nvSpPr>
        <p:spPr>
          <a:xfrm>
            <a:off x="10213613" y="2690812"/>
            <a:ext cx="214313" cy="600075"/>
          </a:xfrm>
          <a:prstGeom prst="down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60B8BE-7BD5-1B9A-2247-A556763D3EDC}"/>
              </a:ext>
            </a:extLst>
          </p:cNvPr>
          <p:cNvSpPr txBox="1"/>
          <p:nvPr/>
        </p:nvSpPr>
        <p:spPr>
          <a:xfrm>
            <a:off x="10515600" y="2539900"/>
            <a:ext cx="17116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Supplementary</a:t>
            </a:r>
          </a:p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Immunization </a:t>
            </a:r>
          </a:p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Activity </a:t>
            </a:r>
          </a:p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(SIA)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83D032C-86A1-CBE0-F10A-CE0225C86917}"/>
              </a:ext>
            </a:extLst>
          </p:cNvPr>
          <p:cNvSpPr txBox="1">
            <a:spLocks/>
          </p:cNvSpPr>
          <p:nvPr/>
        </p:nvSpPr>
        <p:spPr>
          <a:xfrm>
            <a:off x="10326757" y="6311900"/>
            <a:ext cx="1865243" cy="5461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3B0BE7-F562-C247-B5C8-DE5F899201FB}" type="slidenum">
              <a:rPr lang="en-KE" smtClean="0"/>
              <a:pPr/>
              <a:t>9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60347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</TotalTime>
  <Words>823</Words>
  <Application>Microsoft Macintosh PowerPoint</Application>
  <PresentationFormat>Widescreen</PresentationFormat>
  <Paragraphs>202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Europa</vt:lpstr>
      <vt:lpstr>Office Theme</vt:lpstr>
      <vt:lpstr>Measles Elimination Strategies</vt:lpstr>
      <vt:lpstr>PowerPoint Presentation</vt:lpstr>
      <vt:lpstr>Research gap</vt:lpstr>
      <vt:lpstr>MCV 1 coverage Kenya in 2023 (83%)</vt:lpstr>
      <vt:lpstr>MCV 2 coverage Kenya in 2023 (62%)</vt:lpstr>
      <vt:lpstr>WHO recommended vaccination coverage</vt:lpstr>
      <vt:lpstr>MCV coverage and measles infections in Kenya  Jan ‘20 – Dec ‘23</vt:lpstr>
      <vt:lpstr>PowerPoint Presentation</vt:lpstr>
      <vt:lpstr>Research question</vt:lpstr>
      <vt:lpstr>Agent based model Starsim (SEIR)</vt:lpstr>
      <vt:lpstr>PowerPoint Presentation</vt:lpstr>
      <vt:lpstr>PowerPoint Presentation</vt:lpstr>
      <vt:lpstr>Putting our heads together</vt:lpstr>
      <vt:lpstr>Interventions required to meet  2030 elimination targets</vt:lpstr>
      <vt:lpstr>Uncertainty and Limitations</vt:lpstr>
      <vt:lpstr>Conclusion</vt:lpstr>
      <vt:lpstr>Next steps</vt:lpstr>
      <vt:lpstr>Acknowledgements</vt:lpstr>
      <vt:lpstr>Time for Q and A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Jeanette Dawa</dc:creator>
  <cp:lastModifiedBy>Brian Njuguna</cp:lastModifiedBy>
  <cp:revision>18</cp:revision>
  <dcterms:created xsi:type="dcterms:W3CDTF">2024-04-17T13:25:43Z</dcterms:created>
  <dcterms:modified xsi:type="dcterms:W3CDTF">2024-09-27T07:46:41Z</dcterms:modified>
</cp:coreProperties>
</file>

<file path=docProps/thumbnail.jpeg>
</file>